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4" r:id="rId5"/>
    <p:sldId id="279" r:id="rId6"/>
    <p:sldId id="262" r:id="rId7"/>
    <p:sldId id="278" r:id="rId8"/>
    <p:sldId id="277" r:id="rId9"/>
    <p:sldId id="261" r:id="rId10"/>
    <p:sldId id="275" r:id="rId11"/>
    <p:sldId id="259" r:id="rId12"/>
    <p:sldId id="276" r:id="rId13"/>
    <p:sldId id="260" r:id="rId14"/>
    <p:sldId id="263" r:id="rId15"/>
    <p:sldId id="264" r:id="rId16"/>
    <p:sldId id="265" r:id="rId17"/>
    <p:sldId id="280" r:id="rId18"/>
    <p:sldId id="281" r:id="rId19"/>
    <p:sldId id="284" r:id="rId20"/>
    <p:sldId id="285" r:id="rId21"/>
    <p:sldId id="286" r:id="rId22"/>
    <p:sldId id="287" r:id="rId23"/>
    <p:sldId id="288" r:id="rId24"/>
    <p:sldId id="273" r:id="rId25"/>
    <p:sldId id="269" r:id="rId26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</p:embeddedFont>
    <p:embeddedFont>
      <p:font typeface="Open Sans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3" d="100"/>
          <a:sy n="53" d="100"/>
        </p:scale>
        <p:origin x="802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3A1A5-DC3D-4B8E-82E2-B9682B2BBE27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5B082-CAEA-49E7-A45B-D25D6AA758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2211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B082-CAEA-49E7-A45B-D25D6AA7586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08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B082-CAEA-49E7-A45B-D25D6AA7586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62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B082-CAEA-49E7-A45B-D25D6AA7586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32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4205889" cy="8229600"/>
          </a:xfrm>
          <a:prstGeom prst="rect">
            <a:avLst/>
          </a:prstGeom>
          <a:solidFill>
            <a:srgbClr val="000000">
              <a:alpha val="4705"/>
            </a:srgbClr>
          </a:solidFill>
        </p:spPr>
        <p:txBody>
          <a:bodyPr/>
          <a:lstStyle/>
          <a:p>
            <a:endParaRPr lang="en-CA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145" y="2704285"/>
            <a:ext cx="7322220" cy="48784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747719" y="4148394"/>
            <a:ext cx="9967013" cy="198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00"/>
              </a:lnSpc>
            </a:pPr>
            <a:r>
              <a:rPr lang="en-US" sz="13000">
                <a:solidFill>
                  <a:srgbClr val="000000"/>
                </a:solidFill>
                <a:latin typeface="Open Sans Bold"/>
              </a:rPr>
              <a:t>Case Study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72376" y="1414078"/>
            <a:ext cx="6086924" cy="33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CSCI 5408 - Data Mgmt Warhsng Analytics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07311" y="8387421"/>
            <a:ext cx="4551989" cy="152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 Bold"/>
              </a:rPr>
              <a:t>Group 29</a:t>
            </a:r>
          </a:p>
          <a:p>
            <a:pPr algn="r">
              <a:lnSpc>
                <a:spcPts val="2399"/>
              </a:lnSpc>
            </a:pPr>
            <a:endParaRPr lang="en-US" sz="2000" spc="100" dirty="0">
              <a:solidFill>
                <a:srgbClr val="000000"/>
              </a:solidFill>
              <a:latin typeface="Open Sans Bold"/>
            </a:endParaRPr>
          </a:p>
          <a:p>
            <a:pPr algn="r">
              <a:lnSpc>
                <a:spcPts val="2399"/>
              </a:lnSpc>
            </a:pPr>
            <a:r>
              <a:rPr lang="en-US" sz="1999" spc="99" dirty="0">
                <a:solidFill>
                  <a:srgbClr val="000000"/>
                </a:solidFill>
                <a:latin typeface="Open Sans"/>
              </a:rPr>
              <a:t>Moni Shah - B00830791</a:t>
            </a:r>
          </a:p>
          <a:p>
            <a:pPr algn="r">
              <a:lnSpc>
                <a:spcPts val="2399"/>
              </a:lnSpc>
            </a:pPr>
            <a:r>
              <a:rPr lang="en-US" sz="1999" spc="99" dirty="0" err="1">
                <a:solidFill>
                  <a:srgbClr val="000000"/>
                </a:solidFill>
                <a:latin typeface="Open Sans"/>
              </a:rPr>
              <a:t>Itekela</a:t>
            </a:r>
            <a:r>
              <a:rPr lang="en-US" sz="1999" spc="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999" spc="99" dirty="0" err="1">
                <a:solidFill>
                  <a:srgbClr val="000000"/>
                </a:solidFill>
                <a:latin typeface="Open Sans"/>
              </a:rPr>
              <a:t>Satyakumar</a:t>
            </a:r>
            <a:r>
              <a:rPr lang="en-US" sz="1999" spc="99" dirty="0">
                <a:solidFill>
                  <a:srgbClr val="000000"/>
                </a:solidFill>
                <a:latin typeface="Open Sans"/>
              </a:rPr>
              <a:t> – B00839907</a:t>
            </a:r>
          </a:p>
          <a:p>
            <a:pPr algn="r">
              <a:lnSpc>
                <a:spcPts val="2400"/>
              </a:lnSpc>
            </a:pPr>
            <a:r>
              <a:rPr lang="en-US" sz="1999" spc="99" dirty="0">
                <a:solidFill>
                  <a:srgbClr val="000000"/>
                </a:solidFill>
                <a:latin typeface="Open Sans"/>
              </a:rPr>
              <a:t>Parth Parmar - B00853913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7719" y="6033831"/>
            <a:ext cx="9967013" cy="85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Open Sans"/>
              </a:rPr>
              <a:t>Data Warehouse</a:t>
            </a:r>
          </a:p>
        </p:txBody>
      </p:sp>
      <p:sp>
        <p:nvSpPr>
          <p:cNvPr id="9" name="AutoShape 9"/>
          <p:cNvSpPr/>
          <p:nvPr/>
        </p:nvSpPr>
        <p:spPr>
          <a:xfrm>
            <a:off x="16083732" y="8730402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2CF5A1A-ECC7-46EA-AD85-7E093CA46F7D}"/>
              </a:ext>
            </a:extLst>
          </p:cNvPr>
          <p:cNvSpPr txBox="1"/>
          <p:nvPr/>
        </p:nvSpPr>
        <p:spPr>
          <a:xfrm>
            <a:off x="1028700" y="7867662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/01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F88A0ED1-55F1-4488-8EC2-5F3AD4BD6D07}"/>
              </a:ext>
            </a:extLst>
          </p:cNvPr>
          <p:cNvSpPr/>
          <p:nvPr/>
        </p:nvSpPr>
        <p:spPr>
          <a:xfrm>
            <a:off x="955266" y="9166609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89625"/>
            <a:ext cx="5385195" cy="90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Open Sans"/>
              </a:rPr>
              <a:t>A design concept which uses facts and dimensions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462717"/>
            <a:ext cx="5385195" cy="57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Open Sans Bold"/>
              </a:rPr>
              <a:t>Dimensional Modelling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8793608"/>
            <a:ext cx="18288000" cy="1493392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sp>
        <p:nvSpPr>
          <p:cNvPr id="6" name="TextBox 6"/>
          <p:cNvSpPr txBox="1"/>
          <p:nvPr/>
        </p:nvSpPr>
        <p:spPr>
          <a:xfrm>
            <a:off x="10676873" y="2580343"/>
            <a:ext cx="6582427" cy="406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799"/>
              </a:lnSpc>
            </a:pPr>
            <a:r>
              <a:rPr lang="en-US" sz="8999" dirty="0">
                <a:solidFill>
                  <a:srgbClr val="000000"/>
                </a:solidFill>
                <a:latin typeface="Open Sans Bold"/>
              </a:rPr>
              <a:t>Building Data Warehouse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07311" y="1023423"/>
            <a:ext cx="4551989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B503144-3E78-4A85-BD02-C5E4FDB183A6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/10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AB54853-B96F-40DA-BEAB-148E8F5623EF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17527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40886" y="1518563"/>
            <a:ext cx="4802244" cy="7739737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4342305" y="3928517"/>
            <a:ext cx="7427272" cy="242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00"/>
              </a:lnSpc>
            </a:pPr>
            <a:r>
              <a:rPr lang="en-US" sz="16000" dirty="0">
                <a:solidFill>
                  <a:srgbClr val="000000"/>
                </a:solidFill>
                <a:latin typeface="Open Sans Bold"/>
              </a:rPr>
              <a:t>Tables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97775" y="5778493"/>
            <a:ext cx="5761525" cy="57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Dimensions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-762310" y="7174165"/>
            <a:ext cx="3869868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7" name="AutoShape 7"/>
          <p:cNvSpPr/>
          <p:nvPr/>
        </p:nvSpPr>
        <p:spPr>
          <a:xfrm>
            <a:off x="11985999" y="5074671"/>
            <a:ext cx="5273301" cy="20168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TextBox 8"/>
          <p:cNvSpPr txBox="1"/>
          <p:nvPr/>
        </p:nvSpPr>
        <p:spPr>
          <a:xfrm>
            <a:off x="11497775" y="2074602"/>
            <a:ext cx="5761525" cy="57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Bold"/>
              </a:rPr>
              <a:t>FACT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7775" y="2597442"/>
            <a:ext cx="5761525" cy="119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"/>
              </a:rPr>
              <a:t>Order??</a:t>
            </a:r>
          </a:p>
          <a:p>
            <a:pPr algn="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"/>
              </a:rPr>
              <a:t>Sales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97775" y="6301333"/>
            <a:ext cx="5761525" cy="241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"/>
              </a:rPr>
              <a:t>Customer</a:t>
            </a:r>
          </a:p>
          <a:p>
            <a:pPr algn="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"/>
              </a:rPr>
              <a:t>Location</a:t>
            </a:r>
          </a:p>
          <a:p>
            <a:pPr algn="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"/>
              </a:rPr>
              <a:t>Product</a:t>
            </a:r>
          </a:p>
          <a:p>
            <a:pPr algn="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"/>
              </a:rPr>
              <a:t>Time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89B1E7E-599B-42F8-85C0-4C8AD9BE51BE}"/>
              </a:ext>
            </a:extLst>
          </p:cNvPr>
          <p:cNvSpPr txBox="1"/>
          <p:nvPr/>
        </p:nvSpPr>
        <p:spPr>
          <a:xfrm>
            <a:off x="2540886" y="7866925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/11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5DCBAB21-8B66-4B27-AA8A-B35D68B168BE}"/>
              </a:ext>
            </a:extLst>
          </p:cNvPr>
          <p:cNvSpPr/>
          <p:nvPr/>
        </p:nvSpPr>
        <p:spPr>
          <a:xfrm>
            <a:off x="2467452" y="9181482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358996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5730" y="1068495"/>
            <a:ext cx="11524829" cy="78945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5400000">
            <a:off x="15141748" y="2892922"/>
            <a:ext cx="3947254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6516143"/>
            <a:ext cx="5917655" cy="2742157"/>
            <a:chOff x="0" y="0"/>
            <a:chExt cx="7890207" cy="3656209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7890207" cy="2275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000000"/>
                  </a:solidFill>
                  <a:latin typeface="Open Sans Bold"/>
                </a:rPr>
                <a:t>Initial Star Schema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75373"/>
              <a:ext cx="7890207" cy="580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endParaRPr/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1D41C51D-6ED3-45F8-8FAC-8918A94E346D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/12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B350D1F-8C71-4480-893D-1F7A4D1EFDBF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19860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40886" y="1518563"/>
            <a:ext cx="4802244" cy="7739737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3744719" y="3937013"/>
            <a:ext cx="6296127" cy="2412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Snowflake</a:t>
            </a:r>
          </a:p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Schema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762310" y="7174165"/>
            <a:ext cx="3869868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7505038" y="5042657"/>
            <a:ext cx="5273301" cy="20168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>
            <a:off x="10840431" y="3424856"/>
            <a:ext cx="6867059" cy="3256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5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Normalized dimension tables</a:t>
            </a:r>
          </a:p>
          <a:p>
            <a:pPr>
              <a:lnSpc>
                <a:spcPts val="5235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Reduction in disk space</a:t>
            </a:r>
          </a:p>
          <a:p>
            <a:pPr>
              <a:lnSpc>
                <a:spcPts val="5235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Fewer risks of data corruption</a:t>
            </a:r>
          </a:p>
          <a:p>
            <a:pPr>
              <a:lnSpc>
                <a:spcPts val="5235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Better integration with reporting tools</a:t>
            </a:r>
          </a:p>
          <a:p>
            <a:pPr>
              <a:lnSpc>
                <a:spcPts val="5235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Logically organized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C5871A0-DBAC-461E-BCFB-744F0120FAB7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/13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B5D1BEE-9AE3-4953-A665-C56BE0A5D076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358996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4070" y="1268237"/>
            <a:ext cx="11810326" cy="77505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5400000">
            <a:off x="15141748" y="2892922"/>
            <a:ext cx="3947254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6695205"/>
            <a:ext cx="5917655" cy="3591795"/>
            <a:chOff x="0" y="0"/>
            <a:chExt cx="7890207" cy="478906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7890207" cy="3408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Open Sans Bold"/>
                </a:rPr>
                <a:t>Initial Snowflake Schema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08224"/>
              <a:ext cx="7890207" cy="580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endParaRPr/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04FE1B0-0468-4614-A5A2-F9CBDA5CC6B8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/14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2BF29A61-78AF-406F-9759-FDF605FD6880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358996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31637" y="1266899"/>
            <a:ext cx="11814402" cy="775320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5400000">
            <a:off x="15141748" y="2892922"/>
            <a:ext cx="3947254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6695205"/>
            <a:ext cx="5917655" cy="3591795"/>
            <a:chOff x="0" y="0"/>
            <a:chExt cx="7890207" cy="478906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7890207" cy="3408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Open Sans Bold"/>
                </a:rPr>
                <a:t>Final </a:t>
              </a:r>
            </a:p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Open Sans Bold"/>
                </a:rPr>
                <a:t>Snowflake Schema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08224"/>
              <a:ext cx="7890207" cy="580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endParaRPr/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497956-24BF-4DDE-881C-313CD47E09DA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/15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AFB8CD44-89BD-448B-AD3D-657B93A9A3D3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761406" y="7170381"/>
            <a:ext cx="386806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3" name="AutoShape 3"/>
          <p:cNvSpPr/>
          <p:nvPr/>
        </p:nvSpPr>
        <p:spPr>
          <a:xfrm rot="-10800000">
            <a:off x="2165050" y="1028700"/>
            <a:ext cx="6978950" cy="8229600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11341645" y="6390032"/>
            <a:ext cx="5917655" cy="2391828"/>
            <a:chOff x="0" y="9525"/>
            <a:chExt cx="7890207" cy="3189104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7890207" cy="1803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799"/>
                </a:lnSpc>
              </a:pPr>
              <a:r>
                <a:rPr lang="en-US" sz="8999" dirty="0">
                  <a:solidFill>
                    <a:srgbClr val="000000"/>
                  </a:solidFill>
                  <a:latin typeface="Open Sans Bold"/>
                </a:rPr>
                <a:t>Analytics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622232"/>
              <a:ext cx="7890207" cy="576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 dirty="0">
                  <a:solidFill>
                    <a:srgbClr val="000000"/>
                  </a:solidFill>
                  <a:latin typeface="Open Sans"/>
                </a:rPr>
                <a:t>Cognos Business Intelligence Tool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6083732" y="4319200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9" name="Group 9"/>
          <p:cNvGrpSpPr/>
          <p:nvPr/>
        </p:nvGrpSpPr>
        <p:grpSpPr>
          <a:xfrm>
            <a:off x="2938122" y="2564494"/>
            <a:ext cx="5432806" cy="5158012"/>
            <a:chOff x="0" y="0"/>
            <a:chExt cx="7243741" cy="6877350"/>
          </a:xfrm>
        </p:grpSpPr>
        <p:sp>
          <p:nvSpPr>
            <p:cNvPr id="10" name="TextBox 10"/>
            <p:cNvSpPr txBox="1"/>
            <p:nvPr/>
          </p:nvSpPr>
          <p:spPr>
            <a:xfrm>
              <a:off x="5251289" y="-47625"/>
              <a:ext cx="752791" cy="75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20%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90950" y="3767660"/>
              <a:ext cx="752791" cy="75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20%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245475" y="6125636"/>
              <a:ext cx="752791" cy="75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20%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767660"/>
              <a:ext cx="752791" cy="75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20%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39661" y="-47625"/>
              <a:ext cx="752791" cy="75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778336" y="269276"/>
              <a:ext cx="5687069" cy="5687069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26262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474747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sp>
        <p:nvSpPr>
          <p:cNvPr id="21" name="TextBox 4">
            <a:extLst>
              <a:ext uri="{FF2B5EF4-FFF2-40B4-BE49-F238E27FC236}">
                <a16:creationId xmlns:a16="http://schemas.microsoft.com/office/drawing/2014/main" id="{482F71FE-D4BA-4F57-8175-A467F5FF1E3A}"/>
              </a:ext>
            </a:extLst>
          </p:cNvPr>
          <p:cNvSpPr txBox="1"/>
          <p:nvPr/>
        </p:nvSpPr>
        <p:spPr>
          <a:xfrm>
            <a:off x="16122950" y="333380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/16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3BA03DB8-66CA-4AE8-B7B4-E5A4418F6206}"/>
              </a:ext>
            </a:extLst>
          </p:cNvPr>
          <p:cNvSpPr/>
          <p:nvPr/>
        </p:nvSpPr>
        <p:spPr>
          <a:xfrm>
            <a:off x="16049516" y="1655187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40886" y="1518563"/>
            <a:ext cx="4802244" cy="7739737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2895600" y="4000500"/>
            <a:ext cx="668804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000000"/>
                </a:solidFill>
                <a:latin typeface="Open Sans Bold"/>
              </a:rPr>
              <a:t>Data Visualization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762310" y="7174165"/>
            <a:ext cx="3869868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7505038" y="5042657"/>
            <a:ext cx="5273301" cy="20168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>
            <a:off x="10699731" y="3009900"/>
            <a:ext cx="6867059" cy="392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5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Web based Integrated BI tool</a:t>
            </a:r>
          </a:p>
          <a:p>
            <a:pPr>
              <a:lnSpc>
                <a:spcPts val="5235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Explore the data and identify relationships</a:t>
            </a:r>
          </a:p>
          <a:p>
            <a:pPr>
              <a:lnSpc>
                <a:spcPts val="5235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Analyze the trends using graphical representations</a:t>
            </a:r>
          </a:p>
          <a:p>
            <a:pPr>
              <a:lnSpc>
                <a:spcPts val="5235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User friendly dashboards and reports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53B004F-76CF-466F-BC4F-36F37288A0A1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/17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97A3B280-4C51-4236-878F-3AAB7E9DF3C8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33154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40886" y="1518563"/>
            <a:ext cx="4802244" cy="7739737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2895600" y="4000500"/>
            <a:ext cx="668804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000000"/>
                </a:solidFill>
                <a:latin typeface="Open Sans Bold"/>
              </a:rPr>
              <a:t>Data Module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762310" y="7174165"/>
            <a:ext cx="3869868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7505038" y="5042657"/>
            <a:ext cx="5273301" cy="20168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>
            <a:off x="10699731" y="3009900"/>
            <a:ext cx="7359669" cy="2593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5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Created a database using AWS Amazon RDS</a:t>
            </a:r>
          </a:p>
          <a:p>
            <a:pPr>
              <a:lnSpc>
                <a:spcPts val="5235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Created a schema using MYSQL workbench</a:t>
            </a:r>
          </a:p>
          <a:p>
            <a:pPr>
              <a:lnSpc>
                <a:spcPts val="5235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Established the database connection in Cognos BI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7A7DFFA-1684-4079-882B-459E0EA788D1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/18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399F700D-490A-4571-A9D4-E536A95313A6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19882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761406" y="7170381"/>
            <a:ext cx="386806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3" name="AutoShape 3"/>
          <p:cNvSpPr/>
          <p:nvPr/>
        </p:nvSpPr>
        <p:spPr>
          <a:xfrm rot="-10800000">
            <a:off x="2165050" y="1028700"/>
            <a:ext cx="6978950" cy="8229600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11341645" y="6390032"/>
            <a:ext cx="5917655" cy="2391828"/>
            <a:chOff x="0" y="9525"/>
            <a:chExt cx="7890207" cy="3189104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7890207" cy="1803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799"/>
                </a:lnSpc>
              </a:pPr>
              <a:r>
                <a:rPr lang="en-US" sz="8999" dirty="0">
                  <a:solidFill>
                    <a:srgbClr val="000000"/>
                  </a:solidFill>
                  <a:latin typeface="Open Sans Bold"/>
                </a:rPr>
                <a:t>Reports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622232"/>
              <a:ext cx="7890207" cy="576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 dirty="0">
                  <a:solidFill>
                    <a:srgbClr val="000000"/>
                  </a:solidFill>
                  <a:latin typeface="Open Sans"/>
                </a:rPr>
                <a:t>Cognos Business Intelligence Tool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6083732" y="4319200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9" name="Group 9"/>
          <p:cNvGrpSpPr/>
          <p:nvPr/>
        </p:nvGrpSpPr>
        <p:grpSpPr>
          <a:xfrm>
            <a:off x="2938122" y="2564494"/>
            <a:ext cx="5432806" cy="5158012"/>
            <a:chOff x="0" y="0"/>
            <a:chExt cx="7243741" cy="6877350"/>
          </a:xfrm>
        </p:grpSpPr>
        <p:sp>
          <p:nvSpPr>
            <p:cNvPr id="10" name="TextBox 10"/>
            <p:cNvSpPr txBox="1"/>
            <p:nvPr/>
          </p:nvSpPr>
          <p:spPr>
            <a:xfrm>
              <a:off x="5251289" y="-47625"/>
              <a:ext cx="752791" cy="75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20%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90950" y="3767660"/>
              <a:ext cx="752791" cy="75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20%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245475" y="6125636"/>
              <a:ext cx="752791" cy="75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20%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767660"/>
              <a:ext cx="752791" cy="75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20%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39661" y="-47625"/>
              <a:ext cx="752791" cy="75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778336" y="269276"/>
              <a:ext cx="5687069" cy="5687069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26262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474747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sp>
        <p:nvSpPr>
          <p:cNvPr id="21" name="TextBox 4">
            <a:extLst>
              <a:ext uri="{FF2B5EF4-FFF2-40B4-BE49-F238E27FC236}">
                <a16:creationId xmlns:a16="http://schemas.microsoft.com/office/drawing/2014/main" id="{49E12072-D7A6-41E2-B5D0-1366F920E7D6}"/>
              </a:ext>
            </a:extLst>
          </p:cNvPr>
          <p:cNvSpPr txBox="1"/>
          <p:nvPr/>
        </p:nvSpPr>
        <p:spPr>
          <a:xfrm>
            <a:off x="16122950" y="333380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/19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41432373-9AB9-4E6F-8087-A79F4FE8583B}"/>
              </a:ext>
            </a:extLst>
          </p:cNvPr>
          <p:cNvSpPr/>
          <p:nvPr/>
        </p:nvSpPr>
        <p:spPr>
          <a:xfrm>
            <a:off x="16053252" y="1655187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183567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00363" y="1028700"/>
            <a:ext cx="4522586" cy="8229600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2245" r="28785"/>
          <a:stretch>
            <a:fillRect/>
          </a:stretch>
        </p:blipFill>
        <p:spPr>
          <a:xfrm>
            <a:off x="9048750" y="2069241"/>
            <a:ext cx="5103226" cy="6148518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1068495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6" name="Group 6"/>
          <p:cNvGrpSpPr/>
          <p:nvPr/>
        </p:nvGrpSpPr>
        <p:grpSpPr>
          <a:xfrm>
            <a:off x="953206" y="2793423"/>
            <a:ext cx="5385195" cy="4700153"/>
            <a:chOff x="0" y="9525"/>
            <a:chExt cx="7180260" cy="6266869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7180260" cy="1803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799"/>
                </a:lnSpc>
              </a:pPr>
              <a:r>
                <a:rPr lang="en-US" sz="8999" dirty="0">
                  <a:solidFill>
                    <a:srgbClr val="000000"/>
                  </a:solidFill>
                  <a:latin typeface="Open Sans Bold"/>
                </a:rPr>
                <a:t>Agenda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22232"/>
              <a:ext cx="7180260" cy="36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639"/>
                </a:lnSpc>
                <a:buFont typeface="Wingdings" panose="05000000000000000000" pitchFamily="2" charset="2"/>
                <a:buChar char="§"/>
              </a:pPr>
              <a:r>
                <a:rPr lang="en-US" sz="2599" dirty="0">
                  <a:solidFill>
                    <a:srgbClr val="000000"/>
                  </a:solidFill>
                  <a:latin typeface="Open Sans"/>
                </a:rPr>
                <a:t>Data Warehouse</a:t>
              </a:r>
            </a:p>
            <a:p>
              <a:pPr marL="457200" indent="-457200">
                <a:lnSpc>
                  <a:spcPts val="3639"/>
                </a:lnSpc>
                <a:buFont typeface="Wingdings" panose="05000000000000000000" pitchFamily="2" charset="2"/>
                <a:buChar char="§"/>
              </a:pPr>
              <a:r>
                <a:rPr lang="en-US" sz="2599" dirty="0">
                  <a:solidFill>
                    <a:srgbClr val="000000"/>
                  </a:solidFill>
                  <a:latin typeface="Open Sans"/>
                </a:rPr>
                <a:t>Data Transforming &amp; Cleaning</a:t>
              </a:r>
            </a:p>
            <a:p>
              <a:pPr marL="457200" indent="-457200">
                <a:lnSpc>
                  <a:spcPts val="3639"/>
                </a:lnSpc>
                <a:buFont typeface="Wingdings" panose="05000000000000000000" pitchFamily="2" charset="2"/>
                <a:buChar char="§"/>
              </a:pPr>
              <a:r>
                <a:rPr lang="en-US" sz="2599" dirty="0">
                  <a:solidFill>
                    <a:srgbClr val="000000"/>
                  </a:solidFill>
                  <a:latin typeface="Open Sans"/>
                </a:rPr>
                <a:t>Building Data Warehouse</a:t>
              </a:r>
            </a:p>
            <a:p>
              <a:pPr marL="457200" indent="-457200">
                <a:lnSpc>
                  <a:spcPts val="3639"/>
                </a:lnSpc>
                <a:buFont typeface="Wingdings" panose="05000000000000000000" pitchFamily="2" charset="2"/>
                <a:buChar char="§"/>
              </a:pPr>
              <a:r>
                <a:rPr lang="en-US" sz="2599" dirty="0">
                  <a:solidFill>
                    <a:srgbClr val="000000"/>
                  </a:solidFill>
                  <a:latin typeface="Open Sans"/>
                </a:rPr>
                <a:t>Designing Schema</a:t>
              </a:r>
            </a:p>
            <a:p>
              <a:pPr marL="457200" indent="-457200">
                <a:lnSpc>
                  <a:spcPts val="3639"/>
                </a:lnSpc>
                <a:buFont typeface="Wingdings" panose="05000000000000000000" pitchFamily="2" charset="2"/>
                <a:buChar char="§"/>
              </a:pPr>
              <a:r>
                <a:rPr lang="en-US" sz="2599" dirty="0">
                  <a:solidFill>
                    <a:srgbClr val="000000"/>
                  </a:solidFill>
                  <a:latin typeface="Open Sans"/>
                </a:rPr>
                <a:t>Cognos BI</a:t>
              </a:r>
            </a:p>
            <a:p>
              <a:pPr marL="457200" indent="-457200">
                <a:lnSpc>
                  <a:spcPts val="3639"/>
                </a:lnSpc>
                <a:buFont typeface="Wingdings" panose="05000000000000000000" pitchFamily="2" charset="2"/>
                <a:buChar char="§"/>
              </a:pPr>
              <a:r>
                <a:rPr lang="en-US" sz="2599" dirty="0">
                  <a:solidFill>
                    <a:srgbClr val="000000"/>
                  </a:solidFill>
                  <a:latin typeface="Open Sans"/>
                </a:rPr>
                <a:t>Reports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 rot="5400000">
            <a:off x="15077874" y="2956796"/>
            <a:ext cx="4075005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7E4FCA90-2C87-48DB-985A-3FB58E8E9EB5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/02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88E5FB84-1279-4DAE-AF7A-40941609A18B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761406" y="7170381"/>
            <a:ext cx="386806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29600" y="295274"/>
            <a:ext cx="92583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5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Open Sans Bold"/>
              </a:rPr>
              <a:t>/Orders 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27C7E-1F1D-4282-97A9-3C474F393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7" b="14815"/>
          <a:stretch/>
        </p:blipFill>
        <p:spPr>
          <a:xfrm>
            <a:off x="1828800" y="2324100"/>
            <a:ext cx="14983264" cy="7667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1F236-C92C-41E2-ADFF-CF3CAC5429F6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/20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76C105C-5964-4AA6-BF75-2C1A8FA4EE6D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234050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761406" y="7170381"/>
            <a:ext cx="386806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33600" y="140460"/>
            <a:ext cx="155067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5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Open Sans Bold"/>
              </a:rPr>
              <a:t>/Sales By productline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995DA-2024-444F-9CF2-58BF42665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17" b="12222"/>
          <a:stretch/>
        </p:blipFill>
        <p:spPr>
          <a:xfrm>
            <a:off x="2133600" y="1714500"/>
            <a:ext cx="14871700" cy="843204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AE4FF2A-C4D9-4D54-A52C-25BB9B35AF30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/21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FCC8315C-4A27-4B5C-AC4F-D2608F3A4C97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160616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761406" y="7170381"/>
            <a:ext cx="386806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75936" y="295274"/>
            <a:ext cx="16011964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5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Open Sans Bold"/>
              </a:rPr>
              <a:t>/Country wise details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F4CDD3-A9FA-4876-A18E-6855F59E3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31249" b="13704"/>
          <a:stretch/>
        </p:blipFill>
        <p:spPr>
          <a:xfrm>
            <a:off x="2438400" y="1943100"/>
            <a:ext cx="11125200" cy="7902962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100D49ED-56EA-4496-B886-49078688C594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/22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30C6FAA-4B90-4EE4-AA58-9780A61B0D18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427660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761406" y="7170381"/>
            <a:ext cx="386806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43400" y="295274"/>
            <a:ext cx="131445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5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Open Sans Bold"/>
              </a:rPr>
              <a:t>/Customer details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C954A-B4BC-4972-8ACB-21869C310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0" b="35185"/>
          <a:stretch/>
        </p:blipFill>
        <p:spPr>
          <a:xfrm>
            <a:off x="1981200" y="2596243"/>
            <a:ext cx="13258800" cy="66675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7B639306-E62D-439C-B3E7-DC8D01B02F0D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/23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42A02D6-36A1-4F4A-AF85-BB4BF785B8BF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2162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31718" y="1028700"/>
            <a:ext cx="4586482" cy="8229600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7251"/>
          <a:stretch>
            <a:fillRect/>
          </a:stretch>
        </p:blipFill>
        <p:spPr>
          <a:xfrm>
            <a:off x="0" y="0"/>
            <a:ext cx="7403453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4000" y="3793603"/>
            <a:ext cx="4047207" cy="2709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799"/>
              </a:lnSpc>
            </a:pPr>
            <a:r>
              <a:rPr lang="en-US" sz="8999" dirty="0">
                <a:solidFill>
                  <a:srgbClr val="000000"/>
                </a:solidFill>
                <a:latin typeface="Open Sans Bold"/>
              </a:rPr>
              <a:t>Thank you!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5192173" y="2837810"/>
            <a:ext cx="384640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ED8F36C-0FB6-45FB-8CF2-293C51A0C226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/24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32A85EB-F5D1-481F-B74F-E6A172A17C27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33600" y="1172624"/>
            <a:ext cx="6362700" cy="1336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799"/>
              </a:lnSpc>
            </a:pPr>
            <a:r>
              <a:rPr lang="en-US" sz="8999" dirty="0">
                <a:solidFill>
                  <a:srgbClr val="000000"/>
                </a:solidFill>
                <a:latin typeface="Open Sans Bold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07311" y="1019175"/>
            <a:ext cx="4551989" cy="30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5" name="AutoShape 5"/>
          <p:cNvSpPr/>
          <p:nvPr/>
        </p:nvSpPr>
        <p:spPr>
          <a:xfrm>
            <a:off x="0" y="0"/>
            <a:ext cx="1616484" cy="10287000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2286000" y="2509337"/>
            <a:ext cx="14554200" cy="5936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Slide 1 - </a:t>
            </a:r>
            <a:r>
              <a:rPr lang="en-CA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“Image,” </a:t>
            </a:r>
            <a:r>
              <a:rPr lang="en-CA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Canva</a:t>
            </a:r>
            <a:r>
              <a:rPr lang="en-CA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[Online]. Available: https://media-public.canva.com/MADFC8y4jj8/1/thumbnail_large.jpg. [Accessed: 02-Apr-2020].</a:t>
            </a: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endParaRPr lang="en-US" sz="2000" dirty="0">
              <a:solidFill>
                <a:srgbClr val="0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ts val="3079"/>
              </a:lnSpc>
            </a:pP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Slide 2 -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“Building Snapshot,” </a:t>
            </a:r>
            <a:r>
              <a:rPr lang="en-US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Canva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[Online]. Available: https://media-public.canva.com/MADGyZka4gk/4/thumbnail_large.jpg. [Accessed: 02-Apr-2020].</a:t>
            </a:r>
            <a:endParaRPr lang="en-US" dirty="0">
              <a:solidFill>
                <a:srgbClr val="0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ts val="3079"/>
              </a:lnSpc>
            </a:pPr>
            <a:r>
              <a:rPr lang="en-CA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Slide 3 - E. </a:t>
            </a:r>
            <a:r>
              <a:rPr lang="en-CA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Lisowski</a:t>
            </a:r>
            <a:r>
              <a:rPr lang="en-CA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E. </a:t>
            </a:r>
            <a:r>
              <a:rPr lang="en-CA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Lisowski</a:t>
            </a:r>
            <a:r>
              <a:rPr lang="en-CA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Edwin </a:t>
            </a:r>
            <a:r>
              <a:rPr lang="en-CA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LisowskiExperienced</a:t>
            </a:r>
            <a:r>
              <a:rPr lang="en-CA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Information Management Consultant, and Data Warehousing, “Data Warehouse Implementation [Step by Step Guide],” </a:t>
            </a:r>
            <a:r>
              <a:rPr lang="en-CA" i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Addepto</a:t>
            </a:r>
            <a:r>
              <a:rPr lang="en-CA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04-Oct-2019. [Online]. Available: https://addepto.com/implement-data-warehouse-business-intelligence/. [Accessed: 02-Apr-2020].</a:t>
            </a:r>
            <a:endParaRPr lang="en-US" dirty="0">
              <a:solidFill>
                <a:srgbClr val="0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ts val="3079"/>
              </a:lnSpc>
            </a:pP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Slide 9 -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“Extract, Transform, and Load,” </a:t>
            </a:r>
            <a:r>
              <a:rPr lang="en-US" i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bismart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[Online]. Available: https://blog.bismart.com/hubfs/Imported_Blog_Media/ETL/20190604_imagen2.jpg. [Accessed: 02-Apr-2020].</a:t>
            </a:r>
          </a:p>
          <a:p>
            <a:pPr>
              <a:lnSpc>
                <a:spcPts val="3079"/>
              </a:lnSpc>
            </a:pP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Slide 12, 14, 15 - </a:t>
            </a:r>
            <a:r>
              <a:rPr lang="en-CA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“diagrams.net - free flowchart maker and diagrams online,” </a:t>
            </a:r>
            <a:r>
              <a:rPr lang="en-CA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Flowchart Maker &amp; Online Diagram Software</a:t>
            </a:r>
            <a:r>
              <a:rPr lang="en-CA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[Online]. Available: https://app.diagrams.net/. [Accessed: 03-Apr-2020].</a:t>
            </a:r>
            <a:endParaRPr lang="en-US" dirty="0">
              <a:solidFill>
                <a:srgbClr val="0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ts val="3079"/>
              </a:lnSpc>
            </a:pPr>
            <a:r>
              <a:rPr lang="en-US" dirty="0">
                <a:solidFill>
                  <a:srgbClr val="000000"/>
                </a:solidFill>
                <a:latin typeface="Open Sans"/>
              </a:rPr>
              <a:t>"IBM Knowledge Center", Ibm.com, 2020. [Online]. Available: https://www.ibm.com/support/knowledgecenter/SSEP7J_11.1.0/com.ibm.swg.ba.cognos.cbi.doc/welcome.html. [Accessed: 02- Apr- 2020].</a:t>
            </a:r>
          </a:p>
          <a:p>
            <a:pPr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D823746C-3627-44BF-AD78-5AF61B7BE23B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/25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588B7F11-A2F6-460A-8A82-07485C76E8BE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0" y="-142875"/>
            <a:ext cx="18288000" cy="1493392"/>
          </a:xfrm>
          <a:prstGeom prst="rect">
            <a:avLst/>
          </a:prstGeom>
          <a:solidFill>
            <a:srgbClr val="000000">
              <a:alpha val="4705"/>
            </a:srgbClr>
          </a:solidFill>
        </p:spPr>
        <p:txBody>
          <a:bodyPr/>
          <a:lstStyle/>
          <a:p>
            <a:endParaRPr lang="en-CA" dirty="0"/>
          </a:p>
        </p:txBody>
      </p:sp>
      <p:sp>
        <p:nvSpPr>
          <p:cNvPr id="11" name="TextBox 11"/>
          <p:cNvSpPr txBox="1"/>
          <p:nvPr/>
        </p:nvSpPr>
        <p:spPr>
          <a:xfrm>
            <a:off x="1028700" y="8955650"/>
            <a:ext cx="4551989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pic>
        <p:nvPicPr>
          <p:cNvPr id="14" name="Picture 13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06C59016-C7A5-40CB-A0EC-36364702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933700"/>
            <a:ext cx="8420100" cy="548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C28720-424B-45BC-9019-0512517C106F}"/>
              </a:ext>
            </a:extLst>
          </p:cNvPr>
          <p:cNvSpPr txBox="1"/>
          <p:nvPr/>
        </p:nvSpPr>
        <p:spPr>
          <a:xfrm>
            <a:off x="10744200" y="5003780"/>
            <a:ext cx="617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 </a:t>
            </a:r>
            <a:r>
              <a:rPr lang="en-US" sz="3600" b="1" dirty="0"/>
              <a:t>Data Warehousing</a:t>
            </a:r>
            <a:r>
              <a:rPr lang="en-US" sz="3600" dirty="0"/>
              <a:t> (DW) is process for collecting and managing </a:t>
            </a:r>
            <a:r>
              <a:rPr lang="en-US" sz="3600" b="1" dirty="0"/>
              <a:t>data </a:t>
            </a:r>
            <a:r>
              <a:rPr lang="en-US" sz="3600" dirty="0"/>
              <a:t> from varied sources to provide meaningful business insights.</a:t>
            </a:r>
          </a:p>
          <a:p>
            <a:r>
              <a:rPr lang="en-US" sz="3600" dirty="0"/>
              <a:t> </a:t>
            </a:r>
            <a:endParaRPr lang="en-CA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97C21-CD64-46F3-93D1-8B6E9BB44732}"/>
              </a:ext>
            </a:extLst>
          </p:cNvPr>
          <p:cNvSpPr txBox="1"/>
          <p:nvPr/>
        </p:nvSpPr>
        <p:spPr>
          <a:xfrm>
            <a:off x="10744200" y="36957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Data Warehouse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6413AA5A-3290-4D03-86DE-796B9BC7E54B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493392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1849835" y="3814142"/>
            <a:ext cx="6819900" cy="4027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6600" dirty="0">
                <a:solidFill>
                  <a:srgbClr val="000000"/>
                </a:solidFill>
                <a:latin typeface="Open Sans Bold"/>
              </a:rPr>
              <a:t>Gathering and Transforming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955650"/>
            <a:ext cx="4551989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E2DB8-F33F-468A-9303-B939BD0DC593}"/>
              </a:ext>
            </a:extLst>
          </p:cNvPr>
          <p:cNvSpPr txBox="1"/>
          <p:nvPr/>
        </p:nvSpPr>
        <p:spPr>
          <a:xfrm>
            <a:off x="9372600" y="2400300"/>
            <a:ext cx="7391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For this case study we have explored the “Sample sales Data” of Kaggle owned by Gus Segura.</a:t>
            </a:r>
          </a:p>
          <a:p>
            <a:endParaRPr lang="en-CA" sz="3600" dirty="0"/>
          </a:p>
          <a:p>
            <a:r>
              <a:rPr lang="en-CA" sz="3600" dirty="0"/>
              <a:t>This dataset conveys information like an actual sales data of a company and is inspired for retails analytics. </a:t>
            </a:r>
          </a:p>
          <a:p>
            <a:endParaRPr lang="en-CA" sz="3600" dirty="0"/>
          </a:p>
          <a:p>
            <a:r>
              <a:rPr lang="en-CA" sz="3600" dirty="0"/>
              <a:t>There are total 25 columns in this dataset and most of them are self explanatory.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015ACDCB-B77B-4429-B622-F97A99097F0B}"/>
              </a:ext>
            </a:extLst>
          </p:cNvPr>
          <p:cNvSpPr/>
          <p:nvPr/>
        </p:nvSpPr>
        <p:spPr>
          <a:xfrm>
            <a:off x="457541" y="1902264"/>
            <a:ext cx="4802244" cy="7739737"/>
          </a:xfrm>
          <a:prstGeom prst="rect">
            <a:avLst/>
          </a:prstGeom>
          <a:solidFill>
            <a:srgbClr val="000000">
              <a:alpha val="4705"/>
            </a:srgbClr>
          </a:solidFill>
        </p:spPr>
        <p:txBody>
          <a:bodyPr/>
          <a:lstStyle/>
          <a:p>
            <a:endParaRPr lang="en-CA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8859BAD-1B2B-409A-AA76-574AFEF5D4DF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/04</a:t>
            </a:r>
          </a:p>
        </p:txBody>
      </p:sp>
    </p:spTree>
    <p:extLst>
      <p:ext uri="{BB962C8B-B14F-4D97-AF65-F5344CB8AC3E}">
        <p14:creationId xmlns:p14="http://schemas.microsoft.com/office/powerpoint/2010/main" val="42314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493392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1995829" y="4514866"/>
            <a:ext cx="6819900" cy="125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6600" dirty="0">
                <a:solidFill>
                  <a:srgbClr val="000000"/>
                </a:solidFill>
                <a:latin typeface="Open Sans Bold"/>
              </a:rPr>
              <a:t>Data Cleaning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955650"/>
            <a:ext cx="4551989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 dirty="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E2DB8-F33F-468A-9303-B939BD0DC593}"/>
              </a:ext>
            </a:extLst>
          </p:cNvPr>
          <p:cNvSpPr txBox="1"/>
          <p:nvPr/>
        </p:nvSpPr>
        <p:spPr>
          <a:xfrm>
            <a:off x="9372600" y="2400300"/>
            <a:ext cx="73914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</a:t>
            </a:r>
            <a:r>
              <a:rPr lang="en-US" sz="2800" dirty="0"/>
              <a:t> cleaning </a:t>
            </a:r>
            <a:r>
              <a:rPr lang="en-US" sz="2800" b="1" dirty="0"/>
              <a:t>is</a:t>
            </a:r>
            <a:r>
              <a:rPr lang="en-US" sz="2800" dirty="0"/>
              <a:t> important because it improves your </a:t>
            </a:r>
            <a:r>
              <a:rPr lang="en-US" sz="2800" b="1" dirty="0"/>
              <a:t>data</a:t>
            </a:r>
            <a:r>
              <a:rPr lang="en-US" sz="2800" dirty="0"/>
              <a:t> quality and in doing so, increases overall productivity.</a:t>
            </a:r>
          </a:p>
          <a:p>
            <a:endParaRPr lang="en-CA" sz="2800" dirty="0"/>
          </a:p>
          <a:p>
            <a:r>
              <a:rPr lang="en-CA" sz="2800" dirty="0"/>
              <a:t>Importance of data cleaning includes better business  decisions followed by better analysis and presentation.</a:t>
            </a:r>
          </a:p>
          <a:p>
            <a:endParaRPr lang="en-CA" sz="2800" dirty="0"/>
          </a:p>
          <a:p>
            <a:r>
              <a:rPr lang="en-CA" sz="2800" dirty="0"/>
              <a:t>Incorrect data leads to false decisions or conclusion.</a:t>
            </a:r>
          </a:p>
          <a:p>
            <a:endParaRPr lang="en-CA" sz="2800" dirty="0"/>
          </a:p>
          <a:p>
            <a:r>
              <a:rPr lang="en-CA" sz="2800" dirty="0"/>
              <a:t>Also, all the cleaning was done keeping in mind the data integrity should be maintained.</a:t>
            </a:r>
          </a:p>
          <a:p>
            <a:endParaRPr lang="en-CA" dirty="0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015ACDCB-B77B-4429-B622-F97A99097F0B}"/>
              </a:ext>
            </a:extLst>
          </p:cNvPr>
          <p:cNvSpPr/>
          <p:nvPr/>
        </p:nvSpPr>
        <p:spPr>
          <a:xfrm>
            <a:off x="457541" y="1902264"/>
            <a:ext cx="4802244" cy="7739737"/>
          </a:xfrm>
          <a:prstGeom prst="rect">
            <a:avLst/>
          </a:prstGeom>
          <a:solidFill>
            <a:srgbClr val="000000">
              <a:alpha val="4705"/>
            </a:srgbClr>
          </a:solidFill>
        </p:spPr>
        <p:txBody>
          <a:bodyPr/>
          <a:lstStyle/>
          <a:p>
            <a:endParaRPr lang="en-CA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099CDF8-32BF-4A61-BBA2-5B4062720169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/05</a:t>
            </a:r>
          </a:p>
        </p:txBody>
      </p:sp>
    </p:spTree>
    <p:extLst>
      <p:ext uri="{BB962C8B-B14F-4D97-AF65-F5344CB8AC3E}">
        <p14:creationId xmlns:p14="http://schemas.microsoft.com/office/powerpoint/2010/main" val="42107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358996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 rot="5400000">
            <a:off x="15141748" y="2892922"/>
            <a:ext cx="3947254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4887" y="5143500"/>
            <a:ext cx="9205913" cy="4114800"/>
            <a:chOff x="-31751" y="-1830190"/>
            <a:chExt cx="12274552" cy="5486399"/>
          </a:xfrm>
        </p:grpSpPr>
        <p:sp>
          <p:nvSpPr>
            <p:cNvPr id="7" name="TextBox 7"/>
            <p:cNvSpPr txBox="1"/>
            <p:nvPr/>
          </p:nvSpPr>
          <p:spPr>
            <a:xfrm>
              <a:off x="-31751" y="-1830190"/>
              <a:ext cx="12274552" cy="3932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000000"/>
                  </a:solidFill>
                  <a:latin typeface="Open Sans Bold"/>
                </a:rPr>
                <a:t>Data Cleaning</a:t>
              </a:r>
            </a:p>
            <a:p>
              <a:pPr>
                <a:lnSpc>
                  <a:spcPts val="6720"/>
                </a:lnSpc>
              </a:pPr>
              <a:endParaRPr lang="en-US" sz="5600" dirty="0">
                <a:solidFill>
                  <a:srgbClr val="000000"/>
                </a:solidFill>
                <a:latin typeface="Open Sans Bold"/>
              </a:endParaRPr>
            </a:p>
            <a:p>
              <a:r>
                <a:rPr lang="en-CA" sz="4000" dirty="0"/>
                <a:t>Formatted the ORDERDATE column – MM/DD/YYYY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75373"/>
              <a:ext cx="7890207" cy="580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20" name="Picture 19" descr="A picture containing bottle, photo, table, people&#10;&#10;Description automatically generated">
            <a:extLst>
              <a:ext uri="{FF2B5EF4-FFF2-40B4-BE49-F238E27FC236}">
                <a16:creationId xmlns:a16="http://schemas.microsoft.com/office/drawing/2014/main" id="{47BC1AA9-6C7D-4EFE-AFCC-17BDCB656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98" y="1424441"/>
            <a:ext cx="3719041" cy="4800600"/>
          </a:xfrm>
          <a:prstGeom prst="rect">
            <a:avLst/>
          </a:prstGeom>
        </p:spPr>
      </p:pic>
      <p:pic>
        <p:nvPicPr>
          <p:cNvPr id="22" name="Picture 21" descr="A black sign with white text&#10;&#10;Description automatically generated">
            <a:extLst>
              <a:ext uri="{FF2B5EF4-FFF2-40B4-BE49-F238E27FC236}">
                <a16:creationId xmlns:a16="http://schemas.microsoft.com/office/drawing/2014/main" id="{618F4835-B052-4F69-864F-9EFB9D071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1333500"/>
            <a:ext cx="3288530" cy="4800599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FF4E0C4D-8A6D-4AF6-B88B-84C4F054D93F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/06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5CD1FC0-BD40-43E2-847D-E6393459A90C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358996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 rot="5400000">
            <a:off x="15141748" y="2892922"/>
            <a:ext cx="3947254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4887" y="5143500"/>
            <a:ext cx="9205913" cy="4114800"/>
            <a:chOff x="-31751" y="-1830190"/>
            <a:chExt cx="12274552" cy="5486399"/>
          </a:xfrm>
        </p:grpSpPr>
        <p:sp>
          <p:nvSpPr>
            <p:cNvPr id="7" name="TextBox 7"/>
            <p:cNvSpPr txBox="1"/>
            <p:nvPr/>
          </p:nvSpPr>
          <p:spPr>
            <a:xfrm>
              <a:off x="-31751" y="-1830190"/>
              <a:ext cx="12274552" cy="47534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000000"/>
                  </a:solidFill>
                  <a:latin typeface="Open Sans Bold"/>
                </a:rPr>
                <a:t>Data Cleaning</a:t>
              </a:r>
            </a:p>
            <a:p>
              <a:pPr>
                <a:lnSpc>
                  <a:spcPts val="6720"/>
                </a:lnSpc>
              </a:pPr>
              <a:endParaRPr lang="en-US" sz="5600" dirty="0">
                <a:solidFill>
                  <a:srgbClr val="000000"/>
                </a:solidFill>
                <a:latin typeface="Open Sans Bold"/>
              </a:endParaRPr>
            </a:p>
            <a:p>
              <a:r>
                <a:rPr lang="en-CA" sz="4000" dirty="0"/>
                <a:t>Cleaned the ADDRESSLINE1 column and merged ADDRESSLINE1 &amp; ADDRESSLINE2 - ADDRESSLINE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75373"/>
              <a:ext cx="7890207" cy="580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314E1-1D63-4C66-93EC-782A47AA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92708"/>
            <a:ext cx="4808637" cy="3423042"/>
          </a:xfrm>
          <a:prstGeom prst="rect">
            <a:avLst/>
          </a:prstGeom>
        </p:spPr>
      </p:pic>
      <p:pic>
        <p:nvPicPr>
          <p:cNvPr id="10" name="Picture 9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C989AFBB-C1BE-4361-9635-4A05111F1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592708"/>
            <a:ext cx="3886200" cy="3423042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FD31B8BE-4383-4511-BF8F-AAB1C0454A4B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/07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9D2CA21-7B1E-489D-AAC5-CF09480B3D7F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41847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358996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 rot="5400000">
            <a:off x="15141748" y="2892922"/>
            <a:ext cx="3947254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4887" y="5143500"/>
            <a:ext cx="13473113" cy="4296048"/>
            <a:chOff x="-31751" y="-1830190"/>
            <a:chExt cx="17964152" cy="5728063"/>
          </a:xfrm>
        </p:grpSpPr>
        <p:sp>
          <p:nvSpPr>
            <p:cNvPr id="7" name="TextBox 7"/>
            <p:cNvSpPr txBox="1"/>
            <p:nvPr/>
          </p:nvSpPr>
          <p:spPr>
            <a:xfrm>
              <a:off x="-31751" y="-1830190"/>
              <a:ext cx="17964152" cy="57280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000000"/>
                  </a:solidFill>
                  <a:latin typeface="Open Sans Bold"/>
                </a:rPr>
                <a:t>Data Cleaning</a:t>
              </a:r>
            </a:p>
            <a:p>
              <a:pPr>
                <a:lnSpc>
                  <a:spcPts val="6720"/>
                </a:lnSpc>
              </a:pPr>
              <a:r>
                <a:rPr lang="en-CA" sz="4000" dirty="0"/>
                <a:t>Updated Japan territory – APAC from Japan</a:t>
              </a:r>
            </a:p>
            <a:p>
              <a:pPr>
                <a:lnSpc>
                  <a:spcPts val="6720"/>
                </a:lnSpc>
              </a:pPr>
              <a:endParaRPr lang="en-CA" sz="4000" dirty="0"/>
            </a:p>
            <a:p>
              <a:pPr>
                <a:lnSpc>
                  <a:spcPts val="6720"/>
                </a:lnSpc>
              </a:pPr>
              <a:r>
                <a:rPr lang="en-CA" sz="4000" dirty="0"/>
                <a:t>Also considered cleaning Phone Number and Contact Last Name</a:t>
              </a:r>
            </a:p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000000"/>
                  </a:solidFill>
                  <a:latin typeface="Open Sans Bold"/>
                </a:rPr>
                <a:t>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75373"/>
              <a:ext cx="7890207" cy="580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077A3BB-8FBC-4456-9037-DB753B82E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119641"/>
            <a:ext cx="2853134" cy="3377014"/>
          </a:xfrm>
          <a:prstGeom prst="rect">
            <a:avLst/>
          </a:prstGeom>
        </p:spPr>
      </p:pic>
      <p:pic>
        <p:nvPicPr>
          <p:cNvPr id="10" name="Picture 9" descr="A white sign with black text&#10;&#10;Description automatically generated">
            <a:extLst>
              <a:ext uri="{FF2B5EF4-FFF2-40B4-BE49-F238E27FC236}">
                <a16:creationId xmlns:a16="http://schemas.microsoft.com/office/drawing/2014/main" id="{277FFD40-2BB2-4F10-8600-06202AABC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1068496"/>
            <a:ext cx="2971800" cy="337701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51DCD13A-567E-43E8-B9D6-2D2CFDDCF07D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/08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027CF989-9799-4170-B13C-AE83E8DE181E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  <p:extLst>
      <p:ext uri="{BB962C8B-B14F-4D97-AF65-F5344CB8AC3E}">
        <p14:creationId xmlns:p14="http://schemas.microsoft.com/office/powerpoint/2010/main" val="415853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81300"/>
            <a:ext cx="5385195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/>
              <a:t>ETL</a:t>
            </a:r>
            <a:r>
              <a:rPr lang="en-US" sz="2800" dirty="0"/>
              <a:t> has three functions that are combined into one tool to pull data out of one database and place it into another database.</a:t>
            </a:r>
          </a:p>
          <a:p>
            <a:endParaRPr lang="en-US" sz="2800" dirty="0"/>
          </a:p>
          <a:p>
            <a:r>
              <a:rPr lang="en-CA" sz="2800" b="1" dirty="0"/>
              <a:t>Data Extraction </a:t>
            </a:r>
            <a:r>
              <a:rPr lang="en-CA" sz="2800" dirty="0"/>
              <a:t>– Data Identification and Analysis</a:t>
            </a:r>
          </a:p>
          <a:p>
            <a:endParaRPr lang="en-CA" sz="2800" dirty="0"/>
          </a:p>
          <a:p>
            <a:r>
              <a:rPr lang="en-CA" sz="2800" b="1" dirty="0"/>
              <a:t>Data Transform </a:t>
            </a:r>
            <a:r>
              <a:rPr lang="en-CA" sz="2800" dirty="0"/>
              <a:t>– Cleaning, Formatting and Transformation of data</a:t>
            </a:r>
          </a:p>
          <a:p>
            <a:endParaRPr lang="en-CA" sz="2800" dirty="0"/>
          </a:p>
          <a:p>
            <a:r>
              <a:rPr lang="en-CA" sz="2800" b="1" dirty="0"/>
              <a:t>Data Load </a:t>
            </a:r>
            <a:r>
              <a:rPr lang="en-CA" sz="2800" dirty="0"/>
              <a:t>- Loading transformed data into the database or data Warehouse.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83521"/>
            <a:ext cx="6134100" cy="587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Open Sans Bold"/>
              </a:rPr>
              <a:t>Extract, Transform &amp; Load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8793608"/>
            <a:ext cx="18288000" cy="1493392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sp>
        <p:nvSpPr>
          <p:cNvPr id="6" name="TextBox 6"/>
          <p:cNvSpPr txBox="1"/>
          <p:nvPr/>
        </p:nvSpPr>
        <p:spPr>
          <a:xfrm>
            <a:off x="10676873" y="2580343"/>
            <a:ext cx="6582427" cy="406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799"/>
              </a:lnSpc>
            </a:pPr>
            <a:r>
              <a:rPr lang="en-US" sz="8999" dirty="0">
                <a:solidFill>
                  <a:srgbClr val="000000"/>
                </a:solidFill>
                <a:latin typeface="Open Sans Bold"/>
              </a:rPr>
              <a:t>Building Data Warehouse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07311" y="1023423"/>
            <a:ext cx="4551989" cy="29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</a:rPr>
              <a:t>Case Study - Data Warehouse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D2C716-01EE-4F60-B922-9BCA5BFF92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470605"/>
            <a:ext cx="8001000" cy="4482528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3BBFFFEB-A908-468B-BA5D-10FBF77759E4}"/>
              </a:ext>
            </a:extLst>
          </p:cNvPr>
          <p:cNvSpPr txBox="1"/>
          <p:nvPr/>
        </p:nvSpPr>
        <p:spPr>
          <a:xfrm>
            <a:off x="16157166" y="7714214"/>
            <a:ext cx="1028700" cy="1390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Open Sans Bold"/>
              </a:rPr>
              <a:t>/09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7858CD11-3DB4-4C97-98C1-7E02498AD2AF}"/>
              </a:ext>
            </a:extLst>
          </p:cNvPr>
          <p:cNvSpPr/>
          <p:nvPr/>
        </p:nvSpPr>
        <p:spPr>
          <a:xfrm>
            <a:off x="16083732" y="9040784"/>
            <a:ext cx="1175568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903</Words>
  <Application>Microsoft Office PowerPoint</Application>
  <PresentationFormat>Custom</PresentationFormat>
  <Paragraphs>172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Wingdings</vt:lpstr>
      <vt:lpstr>Arial</vt:lpstr>
      <vt:lpstr>Arimo</vt:lpstr>
      <vt:lpstr>Open Sans</vt:lpstr>
      <vt:lpstr>Calibri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Warehousing</dc:title>
  <dc:creator>shahm</dc:creator>
  <cp:lastModifiedBy>Parth Parmar</cp:lastModifiedBy>
  <cp:revision>58</cp:revision>
  <dcterms:created xsi:type="dcterms:W3CDTF">2006-08-16T00:00:00Z</dcterms:created>
  <dcterms:modified xsi:type="dcterms:W3CDTF">2020-04-03T02:11:04Z</dcterms:modified>
  <dc:identifier>DAD4PXbJ6ZQ</dc:identifier>
</cp:coreProperties>
</file>